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72" r:id="rId11"/>
    <p:sldId id="271" r:id="rId12"/>
    <p:sldId id="269" r:id="rId13"/>
    <p:sldId id="270" r:id="rId14"/>
  </p:sldIdLst>
  <p:sldSz cx="12192000" cy="6858000"/>
  <p:notesSz cx="6858000" cy="994568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Century Schoolbook" panose="02040604050505020304" pitchFamily="18" charset="0"/>
      <p:regular r:id="rId24"/>
      <p:bold r:id="rId25"/>
      <p:italic r:id="rId26"/>
      <p:boldItalic r:id="rId27"/>
    </p:embeddedFont>
    <p:embeddedFont>
      <p:font typeface="Noto Sans Symbols" panose="020B0502040504020204" pitchFamily="34" charset="0"/>
      <p:regular r:id="rId28"/>
      <p:bold r:id="rId29"/>
    </p:embeddedFont>
    <p:embeddedFont>
      <p:font typeface="Trebuchet MS" panose="020B0703020202090204" pitchFamily="34" charset="0"/>
      <p:regular r:id="rId30"/>
      <p:bold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7JE7WeMbOAGSoUqxXOm6LptHd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D32737-E4C7-4634-94BF-0E441E08EA06}">
  <a:tblStyle styleId="{C2D32737-E4C7-4634-94BF-0E441E08EA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4E8F14-C9B5-48F1-856D-7DB15C88058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1"/>
    <p:restoredTop sz="95230"/>
  </p:normalViewPr>
  <p:slideViewPr>
    <p:cSldViewPr snapToGrid="0">
      <p:cViewPr varScale="1">
        <p:scale>
          <a:sx n="92" d="100"/>
          <a:sy n="92" d="100"/>
        </p:scale>
        <p:origin x="20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9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460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119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15:notes"/>
          <p:cNvSpPr txBox="1">
            <a:spLocks noGrp="1"/>
          </p:cNvSpPr>
          <p:nvPr>
            <p:ph type="sldNum" idx="12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>
            <a:spLocks noGrp="1"/>
          </p:cNvSpPr>
          <p:nvPr>
            <p:ph type="body" idx="1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анорамная фотография с подписью">
  <p:cSld name="Панорамная фотография с подписью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>
            <a:spLocks noGrp="1"/>
          </p:cNvSpPr>
          <p:nvPr>
            <p:ph type="pic" idx="2"/>
          </p:nvPr>
        </p:nvSpPr>
        <p:spPr>
          <a:xfrm>
            <a:off x="685803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1"/>
          </p:nvPr>
        </p:nvSpPr>
        <p:spPr>
          <a:xfrm>
            <a:off x="914401" y="3843867"/>
            <a:ext cx="83042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пись">
  <p:cSld name="Заголовок и подпись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684215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с подписью">
  <p:cSld name="Цитата с подписью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1141416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body" idx="1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2"/>
          </p:nvPr>
        </p:nvSpPr>
        <p:spPr>
          <a:xfrm>
            <a:off x="684213" y="4301073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3" name="Google Shape;103;p28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Карточка имени">
  <p:cSld name="Карточка имен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684214" y="5132981"/>
            <a:ext cx="853599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 карточки имени">
  <p:cSld name="Цитата карточки имени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1"/>
          </p:nvPr>
        </p:nvSpPr>
        <p:spPr>
          <a:xfrm>
            <a:off x="684216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2"/>
          </p:nvPr>
        </p:nvSpPr>
        <p:spPr>
          <a:xfrm>
            <a:off x="684216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8" name="Google Shape;118;p3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-RU" sz="8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Истина или ложь">
  <p:cSld name="Истина или лож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2"/>
          </p:nvPr>
        </p:nvSpPr>
        <p:spPr>
          <a:xfrm>
            <a:off x="684216" y="4766738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1"/>
          </p:nvPr>
        </p:nvSpPr>
        <p:spPr>
          <a:xfrm rot="5400000">
            <a:off x="3143778" y="-1773761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_TITLE_AND_VERTICAL_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684212" y="685806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ctrTitle"/>
          </p:nvPr>
        </p:nvSpPr>
        <p:spPr>
          <a:xfrm>
            <a:off x="684212" y="685805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1"/>
          </p:nvPr>
        </p:nvSpPr>
        <p:spPr>
          <a:xfrm>
            <a:off x="684212" y="3843873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7" name="Google Shape;37;p19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19"/>
          <p:cNvCxnSpPr/>
          <p:nvPr/>
        </p:nvCxnSpPr>
        <p:spPr>
          <a:xfrm flipH="1">
            <a:off x="6108174" y="91551"/>
            <a:ext cx="6080655" cy="608065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39;p19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19"/>
          <p:cNvCxnSpPr/>
          <p:nvPr/>
        </p:nvCxnSpPr>
        <p:spPr>
          <a:xfrm flipH="1">
            <a:off x="7335840" y="32284"/>
            <a:ext cx="4852989" cy="485298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41;p19"/>
          <p:cNvCxnSpPr/>
          <p:nvPr/>
        </p:nvCxnSpPr>
        <p:spPr>
          <a:xfrm flipH="1">
            <a:off x="7845430" y="609607"/>
            <a:ext cx="4343399" cy="4343399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title"/>
          </p:nvPr>
        </p:nvSpPr>
        <p:spPr>
          <a:xfrm>
            <a:off x="684216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1"/>
          </p:nvPr>
        </p:nvSpPr>
        <p:spPr>
          <a:xfrm>
            <a:off x="684215" y="685806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2"/>
          </p:nvPr>
        </p:nvSpPr>
        <p:spPr>
          <a:xfrm>
            <a:off x="5808137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_WITH_TEXT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1"/>
          </p:nvPr>
        </p:nvSpPr>
        <p:spPr>
          <a:xfrm>
            <a:off x="972081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2"/>
          </p:nvPr>
        </p:nvSpPr>
        <p:spPr>
          <a:xfrm>
            <a:off x="684215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3"/>
          </p:nvPr>
        </p:nvSpPr>
        <p:spPr>
          <a:xfrm>
            <a:off x="6079069" y="685800"/>
            <a:ext cx="46651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4"/>
          </p:nvPr>
        </p:nvSpPr>
        <p:spPr>
          <a:xfrm>
            <a:off x="5806547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_WITH_CAPTION_TEXT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684216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2"/>
          </p:nvPr>
        </p:nvSpPr>
        <p:spPr>
          <a:xfrm>
            <a:off x="7085012" y="2209805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_WITH_CAPTION_TEXT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>
            <a:spLocks noGrp="1"/>
          </p:cNvSpPr>
          <p:nvPr>
            <p:ph type="pic" idx="2"/>
          </p:nvPr>
        </p:nvSpPr>
        <p:spPr>
          <a:xfrm>
            <a:off x="989015" y="914400"/>
            <a:ext cx="3280975" cy="4572000"/>
          </a:xfrm>
          <a:prstGeom prst="snip2DiagRect">
            <a:avLst>
              <a:gd name="adj1" fmla="val 10815"/>
              <a:gd name="adj2" fmla="val 0"/>
            </a:avLst>
          </a:prstGeom>
          <a:noFill/>
          <a:ln w="15875" cap="flat" cmpd="sng">
            <a:solidFill>
              <a:schemeClr val="l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1"/>
          </p:nvPr>
        </p:nvSpPr>
        <p:spPr>
          <a:xfrm>
            <a:off x="4722815" y="2777067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9206969" y="2963339"/>
            <a:ext cx="2981860" cy="3208867"/>
            <a:chOff x="9206969" y="2963333"/>
            <a:chExt cx="2981859" cy="3208867"/>
          </a:xfrm>
        </p:grpSpPr>
        <p:cxnSp>
          <p:nvCxnSpPr>
            <p:cNvPr id="11" name="Google Shape;11;p16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6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6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6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6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684212" y="4487338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684212" y="685806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9904412" y="6172206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684212" y="6172206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10363200" y="5578481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/>
          <p:nvPr/>
        </p:nvSpPr>
        <p:spPr>
          <a:xfrm>
            <a:off x="1529988" y="6565721"/>
            <a:ext cx="91440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Санкт-Петербург, 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1846689" y="142846"/>
            <a:ext cx="8509179" cy="90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автономное образовательное учреждение высшего образования                                                    Санкт-Петербургский государственный политехнический университет Петра Великого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ИНСТИТУТ СРЕДНЕГО ПРОФЕССИОНАЛЬНОГО ОБРАЗОВАНИЯ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2441790" y="1311271"/>
            <a:ext cx="8208963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УГНС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09.02.00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«Информатика и вычислительная техника»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подготовки: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09.02.03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«Программирование в компьютерных системах»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Уровень подготовки: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техник-программист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 обучения: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заочная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Отделение</a:t>
            </a: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технологии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52" name="Google Shape;152;p1"/>
          <p:cNvGraphicFramePr/>
          <p:nvPr>
            <p:extLst>
              <p:ext uri="{D42A27DB-BD31-4B8C-83A1-F6EECF244321}">
                <p14:modId xmlns:p14="http://schemas.microsoft.com/office/powerpoint/2010/main" val="2805696211"/>
              </p:ext>
            </p:extLst>
          </p:nvPr>
        </p:nvGraphicFramePr>
        <p:xfrm>
          <a:off x="918516" y="5086039"/>
          <a:ext cx="10354250" cy="762020"/>
        </p:xfrm>
        <a:graphic>
          <a:graphicData uri="http://schemas.openxmlformats.org/drawingml/2006/table">
            <a:tbl>
              <a:tblPr>
                <a:noFill/>
                <a:tableStyleId>{C2D32737-E4C7-4634-94BF-0E441E08EA06}</a:tableStyleId>
              </a:tblPr>
              <a:tblGrid>
                <a:gridCol w="36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Студент гр. з42928/1 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Матвеенко Дмитрий Владимирович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Руководитель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  <a:tabLst/>
                        <a:defRPr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Киселева Ирина Афанасьевна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3" name="Google Shape;153;p1"/>
          <p:cNvCxnSpPr/>
          <p:nvPr/>
        </p:nvCxnSpPr>
        <p:spPr>
          <a:xfrm rot="10800000" flipH="1">
            <a:off x="1419307" y="5486400"/>
            <a:ext cx="9338340" cy="1"/>
          </a:xfrm>
          <a:prstGeom prst="straightConnector1">
            <a:avLst/>
          </a:prstGeom>
          <a:noFill/>
          <a:ln w="25400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"/>
          <p:cNvSpPr/>
          <p:nvPr/>
        </p:nvSpPr>
        <p:spPr>
          <a:xfrm>
            <a:off x="1423623" y="2966522"/>
            <a:ext cx="9366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ДИПЛОМНЫЙ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19" y="173995"/>
            <a:ext cx="891540" cy="8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7991" y="178421"/>
            <a:ext cx="925508" cy="9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4;p1">
            <a:extLst>
              <a:ext uri="{FF2B5EF4-FFF2-40B4-BE49-F238E27FC236}">
                <a16:creationId xmlns:a16="http://schemas.microsoft.com/office/drawing/2014/main" id="{1D70A28B-EBF9-1646-8ACA-755725136665}"/>
              </a:ext>
            </a:extLst>
          </p:cNvPr>
          <p:cNvSpPr txBox="1"/>
          <p:nvPr/>
        </p:nvSpPr>
        <p:spPr>
          <a:xfrm>
            <a:off x="87196" y="3675296"/>
            <a:ext cx="1203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3100" b="1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мобильного приложения для новостного агрегатора </a:t>
            </a:r>
          </a:p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15" name="Рисунок 31">
            <a:extLst>
              <a:ext uri="{FF2B5EF4-FFF2-40B4-BE49-F238E27FC236}">
                <a16:creationId xmlns:a16="http://schemas.microsoft.com/office/drawing/2014/main" id="{6915F65B-D6D1-244C-B49B-698AE97E827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16777" y="1097809"/>
            <a:ext cx="2558446" cy="5538373"/>
          </a:xfrm>
          <a:prstGeom prst="rect">
            <a:avLst/>
          </a:prstGeom>
        </p:spPr>
      </p:pic>
      <p:pic>
        <p:nvPicPr>
          <p:cNvPr id="16" name="Рисунок 27">
            <a:extLst>
              <a:ext uri="{FF2B5EF4-FFF2-40B4-BE49-F238E27FC236}">
                <a16:creationId xmlns:a16="http://schemas.microsoft.com/office/drawing/2014/main" id="{7343BD6F-11C5-CC40-A225-69527EE681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48850" y="1111715"/>
            <a:ext cx="2558446" cy="553832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F17FB7-EF07-854F-BC83-49F2A923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04" y="1052142"/>
            <a:ext cx="2586435" cy="55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1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11/1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F43318-C6BD-3E40-9F80-5CEDF95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38" y="1252529"/>
            <a:ext cx="7880324" cy="5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6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/>
        </p:nvSpPr>
        <p:spPr>
          <a:xfrm>
            <a:off x="0" y="-1"/>
            <a:ext cx="12191999" cy="9224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ВЫВОДЫ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11022106" y="403381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14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304" name="Google Shape;304;p14"/>
          <p:cNvSpPr/>
          <p:nvPr/>
        </p:nvSpPr>
        <p:spPr>
          <a:xfrm>
            <a:off x="721288" y="1308592"/>
            <a:ext cx="10895846" cy="179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Разработано мобильное приложение под платформу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позволяющее агрегировать новости, удовлетворяющее всем поставленным требованиям заказчика  и на примере проекта показывать возможности компании ООО «ГРИД ДИНАМИКС» будущим партнерам. Реализованы все поставленные цели.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1529988" y="6565721"/>
            <a:ext cx="914400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ru-RU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Санкт-Петербург, 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846689" y="142846"/>
            <a:ext cx="8509179" cy="90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автономное образовательное учреждение высшего образования                                                    Санкт-Петербургский государственный политехнический университет Петра Великого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ИНСТИТУТ СРЕДНЕГО ПРОФЕССИОНАЛЬНОГО ОБРАЗОВАНИЯ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2441790" y="1311271"/>
            <a:ext cx="8208963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УГНС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09.02.00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«Информатика и вычислительная техника»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 подготовки: </a:t>
            </a:r>
            <a:r>
              <a:rPr lang="ru-RU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09.02.03 </a:t>
            </a:r>
            <a:r>
              <a:rPr lang="ru-RU" sz="16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«Программирование к компьютерных системах»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Уровень подготовки: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техник-программист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 обучения: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заочная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Отделение</a:t>
            </a:r>
            <a:r>
              <a:rPr lang="ru-RU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600" b="0" i="1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технологии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2257059" y="278185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174380" y="-18466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9" name="Google Shape;319;p15"/>
          <p:cNvCxnSpPr/>
          <p:nvPr/>
        </p:nvCxnSpPr>
        <p:spPr>
          <a:xfrm rot="10800000" flipH="1">
            <a:off x="1419307" y="5486400"/>
            <a:ext cx="9338340" cy="1"/>
          </a:xfrm>
          <a:prstGeom prst="straightConnector1">
            <a:avLst/>
          </a:prstGeom>
          <a:noFill/>
          <a:ln w="25400" cap="flat" cmpd="sng">
            <a:solidFill>
              <a:schemeClr val="dk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15"/>
          <p:cNvSpPr/>
          <p:nvPr/>
        </p:nvSpPr>
        <p:spPr>
          <a:xfrm>
            <a:off x="1423623" y="2966522"/>
            <a:ext cx="9366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ДИПЛОМНЫЙ ПРОЕКТ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519" y="173995"/>
            <a:ext cx="891540" cy="87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7991" y="178421"/>
            <a:ext cx="925508" cy="9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4;p1">
            <a:extLst>
              <a:ext uri="{FF2B5EF4-FFF2-40B4-BE49-F238E27FC236}">
                <a16:creationId xmlns:a16="http://schemas.microsoft.com/office/drawing/2014/main" id="{3414691F-4578-8E48-B2AA-0613D642BD96}"/>
              </a:ext>
            </a:extLst>
          </p:cNvPr>
          <p:cNvSpPr txBox="1"/>
          <p:nvPr/>
        </p:nvSpPr>
        <p:spPr>
          <a:xfrm>
            <a:off x="87196" y="3675296"/>
            <a:ext cx="1203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3100" b="1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мобильного приложения для новостного агрегатора </a:t>
            </a:r>
          </a:p>
          <a:p>
            <a:pPr lvl="0" algn="ctr">
              <a:buSzPts val="3200"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</a:t>
            </a:r>
          </a:p>
        </p:txBody>
      </p:sp>
      <p:graphicFrame>
        <p:nvGraphicFramePr>
          <p:cNvPr id="16" name="Google Shape;152;p1">
            <a:extLst>
              <a:ext uri="{FF2B5EF4-FFF2-40B4-BE49-F238E27FC236}">
                <a16:creationId xmlns:a16="http://schemas.microsoft.com/office/drawing/2014/main" id="{ECEF7444-8BBB-3E46-9A5F-AB05A0E67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649859"/>
              </p:ext>
            </p:extLst>
          </p:nvPr>
        </p:nvGraphicFramePr>
        <p:xfrm>
          <a:off x="918516" y="5086039"/>
          <a:ext cx="10354250" cy="762020"/>
        </p:xfrm>
        <a:graphic>
          <a:graphicData uri="http://schemas.openxmlformats.org/drawingml/2006/table">
            <a:tbl>
              <a:tblPr>
                <a:noFill/>
                <a:tableStyleId>{C2D32737-E4C7-4634-94BF-0E441E08EA06}</a:tableStyleId>
              </a:tblPr>
              <a:tblGrid>
                <a:gridCol w="36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Студент гр. з42928/1 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Матвеенко Дмитрий Владимирович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</a:pPr>
                      <a:r>
                        <a:rPr lang="ru-RU" sz="19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Руководитель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425"/>
                        <a:buFont typeface="Noto Sans Symbols"/>
                        <a:buNone/>
                        <a:tabLst/>
                        <a:defRPr/>
                      </a:pPr>
                      <a:r>
                        <a:rPr lang="ru-RU" sz="1900" b="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                 </a:t>
                      </a:r>
                      <a:r>
                        <a:rPr lang="ru-RU" sz="1900" i="1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Киселева Ирина Афанасьевна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334235" y="0"/>
            <a:ext cx="11857766" cy="92243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ЦЕЛЬ ПРОЕКТИРОВАНИЯ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884925" y="1419488"/>
            <a:ext cx="10650000" cy="136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indent="457200" algn="just">
              <a:lnSpc>
                <a:spcPct val="115000"/>
              </a:lnSpc>
              <a:buSzPts val="2400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мобильное приложение под платформу </a:t>
            </a:r>
            <a:r>
              <a:rPr lang="ru-RU" sz="2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которое будет полностью соответствовать требованиям заказчика, чтобы на примере данного проекта показывать возможности компании будущим партнерам.</a:t>
            </a: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025805" y="401239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/>
        </p:nvSpPr>
        <p:spPr>
          <a:xfrm>
            <a:off x="334235" y="0"/>
            <a:ext cx="11857800" cy="922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B050"/>
              </a:buClr>
              <a:buSzPts val="3200"/>
            </a:pPr>
            <a:r>
              <a:rPr lang="ru-RU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предприятия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884925" y="1419488"/>
            <a:ext cx="106500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45720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ООО «ГРИД ДИНАМИКС» – оказывает услуги по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разработке приложений, создает платформы данных и аналитики в реальном времени. Среди клиентов —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Apple, Google, Microsoft, Tesla, Kohl’s,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и др.</a:t>
            </a:r>
          </a:p>
          <a:p>
            <a:pPr indent="457200" algn="just">
              <a:lnSpc>
                <a:spcPct val="115000"/>
              </a:lnSpc>
              <a:buClr>
                <a:schemeClr val="dk1"/>
              </a:buClr>
              <a:buSzPts val="1100"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021B9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1025805" y="401239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30894B-A367-254F-8E25-5120066F5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15" y="3993514"/>
            <a:ext cx="11170190" cy="1803330"/>
          </a:xfrm>
          <a:prstGeom prst="rect">
            <a:avLst/>
          </a:prstGeom>
        </p:spPr>
      </p:pic>
      <p:pic>
        <p:nvPicPr>
          <p:cNvPr id="1026" name="Picture 2" descr="У Microsoft изменился логотип — пк-ГИД">
            <a:extLst>
              <a:ext uri="{FF2B5EF4-FFF2-40B4-BE49-F238E27FC236}">
                <a16:creationId xmlns:a16="http://schemas.microsoft.com/office/drawing/2014/main" id="{2339CC70-8A06-2B45-8DFD-4F608FB0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73" y="4502419"/>
            <a:ext cx="1961743" cy="147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упить TESLA - Тесла в Украине из США. Доставка автомобилей из Америки в  Украину">
            <a:extLst>
              <a:ext uri="{FF2B5EF4-FFF2-40B4-BE49-F238E27FC236}">
                <a16:creationId xmlns:a16="http://schemas.microsoft.com/office/drawing/2014/main" id="{3975488D-DCB1-8B4B-AA7E-2E7391EA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10" y="4284694"/>
            <a:ext cx="1490096" cy="19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aint HighLoad++ 2019">
            <a:extLst>
              <a:ext uri="{FF2B5EF4-FFF2-40B4-BE49-F238E27FC236}">
                <a16:creationId xmlns:a16="http://schemas.microsoft.com/office/drawing/2014/main" id="{C318B2B3-942C-FA4C-ABF9-12A0CB6B0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04" y="3159390"/>
            <a:ext cx="4535592" cy="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/>
        </p:nvSpPr>
        <p:spPr>
          <a:xfrm>
            <a:off x="334235" y="0"/>
            <a:ext cx="11857800" cy="922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ЗАДАЧИ ПРОЕКТИРОВАНИЯ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1025805" y="401239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1188300" y="1115998"/>
            <a:ext cx="10272900" cy="4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изучить требования заказчика;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оставить техническое задание;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спроектировать модель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диаграмм;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технологии, средства и инструменты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разработку;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тестирование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сформировать техническое описание разработки;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‐"/>
            </a:pPr>
            <a:r>
              <a:rPr lang="ru-RU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составить пояснительную записку.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4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6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04" name="Google Shape;204;p6"/>
          <p:cNvSpPr txBox="1"/>
          <p:nvPr/>
        </p:nvSpPr>
        <p:spPr>
          <a:xfrm>
            <a:off x="300037" y="-11791"/>
            <a:ext cx="11891963" cy="9155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ФУНКЦИИ СИСТЕМЫ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6"/>
          <p:cNvCxnSpPr/>
          <p:nvPr/>
        </p:nvCxnSpPr>
        <p:spPr>
          <a:xfrm>
            <a:off x="0" y="1496493"/>
            <a:ext cx="1728000" cy="1609859"/>
          </a:xfrm>
          <a:prstGeom prst="straightConnector1">
            <a:avLst/>
          </a:prstGeom>
          <a:noFill/>
          <a:ln w="28575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6"/>
          <p:cNvSpPr/>
          <p:nvPr/>
        </p:nvSpPr>
        <p:spPr>
          <a:xfrm>
            <a:off x="11025805" y="402519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</a:t>
            </a:r>
            <a:r>
              <a:rPr lang="en-US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70671" y="131182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851473" y="1173571"/>
            <a:ext cx="1028285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54038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Мобильное приложение должно выполнять следующие функции: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851473" y="1986410"/>
            <a:ext cx="10725835" cy="34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главной страницы, 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новостей,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сортировка новостей по категориям,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полного текста новости,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переход на сайт-источник, 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новости в избранное,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просмотр новостей из раздела избранное,</a:t>
            </a:r>
          </a:p>
          <a:p>
            <a:pPr marL="457200" lvl="0" indent="-381000">
              <a:lnSpc>
                <a:spcPct val="115000"/>
              </a:lnSpc>
              <a:buSzPts val="2400"/>
              <a:buFont typeface="Arial"/>
              <a:buChar char="‐"/>
            </a:pPr>
            <a:r>
              <a:rPr lang="ru-RU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удаление новости из раздела избранное.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/>
          <p:nvPr/>
        </p:nvSpPr>
        <p:spPr>
          <a:xfrm>
            <a:off x="334235" y="0"/>
            <a:ext cx="11857765" cy="90857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ОБЗОР СРЕДСТВ РАЗРАБОТКИ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11017663" y="409095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7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221" name="Google Shape;221;p7"/>
          <p:cNvSpPr/>
          <p:nvPr/>
        </p:nvSpPr>
        <p:spPr>
          <a:xfrm>
            <a:off x="663313" y="1257108"/>
            <a:ext cx="10831200" cy="204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44488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Средством разработки мобильного приложения является интегрированная среда разработки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база данных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Data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язык программирования </a:t>
            </a:r>
            <a:r>
              <a:rPr lang="ru-RU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r>
              <a:rPr lang="ru-RU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b="0" i="0" u="none" strike="noStrike" cap="none" dirty="0">
              <a:solidFill>
                <a:srgbClr val="021B9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444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4448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189" y="3398494"/>
            <a:ext cx="2307862" cy="230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code | Logopedia | Fandom">
            <a:extLst>
              <a:ext uri="{FF2B5EF4-FFF2-40B4-BE49-F238E27FC236}">
                <a16:creationId xmlns:a16="http://schemas.microsoft.com/office/drawing/2014/main" id="{EBAC6BBA-CC3C-1142-8985-B6BBD5FC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11" y="315542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e Data для iOS. Глава №1. Теоретическая часть / Хабр">
            <a:extLst>
              <a:ext uri="{FF2B5EF4-FFF2-40B4-BE49-F238E27FC236}">
                <a16:creationId xmlns:a16="http://schemas.microsoft.com/office/drawing/2014/main" id="{1959A3F3-01E6-1942-9BCD-9893F250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15542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/>
          <p:nvPr/>
        </p:nvSpPr>
        <p:spPr>
          <a:xfrm>
            <a:off x="334235" y="0"/>
            <a:ext cx="11857765" cy="90857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UML ДИАГРАММА ВАРИАНТОВ ИСПОЛЬЗОВАНИЯ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11022502" y="399241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7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8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B6481ACF-E4ED-9B4B-9421-A3DFB228B45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70" y="1604198"/>
            <a:ext cx="4712093" cy="44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/>
        </p:nvSpPr>
        <p:spPr>
          <a:xfrm>
            <a:off x="334235" y="0"/>
            <a:ext cx="11857800" cy="9087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0B050"/>
              </a:buClr>
              <a:buSzPts val="3200"/>
            </a:pPr>
            <a:r>
              <a:rPr lang="ru-RU" sz="3200" b="1" dirty="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СХЕМА БАЗЫ ДАННЫХ</a:t>
            </a:r>
            <a:endParaRPr lang="ru-RU" dirty="0"/>
          </a:p>
        </p:txBody>
      </p:sp>
      <p:sp>
        <p:nvSpPr>
          <p:cNvPr id="241" name="Google Shape;241;p9"/>
          <p:cNvSpPr/>
          <p:nvPr/>
        </p:nvSpPr>
        <p:spPr>
          <a:xfrm>
            <a:off x="11022502" y="399241"/>
            <a:ext cx="1170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9"/>
          <p:cNvCxnSpPr/>
          <p:nvPr/>
        </p:nvCxnSpPr>
        <p:spPr>
          <a:xfrm rot="10800000" flipH="1">
            <a:off x="300038" y="908631"/>
            <a:ext cx="11557800" cy="13800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9337118-A29F-5E4E-A176-862B2BB35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406" y="2119741"/>
            <a:ext cx="5945187" cy="26185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321341" y="0"/>
            <a:ext cx="8565083" cy="8172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32348"/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endParaRPr sz="4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321340" y="1"/>
            <a:ext cx="11870659" cy="9224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200"/>
              <a:buFont typeface="Century Gothic"/>
              <a:buNone/>
            </a:pPr>
            <a:r>
              <a:rPr lang="ru-RU" sz="3200" b="1" i="0" u="none" strike="noStrike" cap="none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РЕЗУЛЬТАТЫ РАЗРАБОТКИ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1017663" y="408376"/>
            <a:ext cx="1169895" cy="53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/1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2945845" y="68281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45" y="6081822"/>
            <a:ext cx="692272" cy="68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2835" y="6081822"/>
            <a:ext cx="671347" cy="668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1"/>
          <p:cNvCxnSpPr/>
          <p:nvPr/>
        </p:nvCxnSpPr>
        <p:spPr>
          <a:xfrm rot="10800000" flipH="1">
            <a:off x="300038" y="908576"/>
            <a:ext cx="11557727" cy="13855"/>
          </a:xfrm>
          <a:prstGeom prst="straightConnector1">
            <a:avLst/>
          </a:prstGeom>
          <a:noFill/>
          <a:ln w="53975" cap="flat" cmpd="sng">
            <a:solidFill>
              <a:srgbClr val="595959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C5C0DB-B180-8349-A31C-5A479FBA1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0" y="1052142"/>
            <a:ext cx="2601132" cy="56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F1028B-71CF-7C4C-8733-1092E7F9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33" y="1052142"/>
            <a:ext cx="2601133" cy="56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E99C19F-D86A-034A-B738-8C8A82342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135" y="1052145"/>
            <a:ext cx="2601131" cy="56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251DD60-049C-8148-B18D-088CC5E74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64" y="3403444"/>
            <a:ext cx="952500" cy="92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418</Words>
  <Application>Microsoft Macintosh PowerPoint</Application>
  <PresentationFormat>Widescreen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Calibri</vt:lpstr>
      <vt:lpstr>Arial</vt:lpstr>
      <vt:lpstr>Noto Sans Symbols</vt:lpstr>
      <vt:lpstr>Century Schoolbook</vt:lpstr>
      <vt:lpstr>Century Gothic</vt:lpstr>
      <vt:lpstr>Trebuchet MS</vt:lpstr>
      <vt:lpstr>Сектор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Dmitriy Matveenko</dc:creator>
  <cp:keywords/>
  <dc:description/>
  <cp:lastModifiedBy>Дмитрий Матвеенко</cp:lastModifiedBy>
  <cp:revision>20</cp:revision>
  <dcterms:created xsi:type="dcterms:W3CDTF">2016-11-29T17:01:26Z</dcterms:created>
  <dcterms:modified xsi:type="dcterms:W3CDTF">2021-01-16T15:06:18Z</dcterms:modified>
  <cp:category/>
</cp:coreProperties>
</file>